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ef9b1762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ef9b1762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ef9b1762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ef9b1762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ef9b1762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ef9b1762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ef9b1762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ef9b1762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f5a19b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f5a19b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ef9b1762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ef9b1762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ef9b1762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ef9b176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ef9b176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ef9b176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ef9b1762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ef9b1762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ef9b176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ef9b176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ef9b176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ef9b176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ef9b176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ef9b176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ef9b1762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ef9b1762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ef9b1762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ef9b1762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hyperlink" Target="http://drive.google.com/file/d/1Iuv7f6i4KP_47rdBk84v6_jtvKqhP6j2/view" TargetMode="External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32.jp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68350" y="180600"/>
            <a:ext cx="8520600" cy="12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Distinguishing odontocetes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0075" y="4345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Annamaria DeAngelis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June 5, 2023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71318">
            <a:off x="170652" y="1721584"/>
            <a:ext cx="2651671" cy="131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93049">
            <a:off x="4598826" y="2462652"/>
            <a:ext cx="4525101" cy="196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0572">
            <a:off x="494977" y="2329810"/>
            <a:ext cx="2651671" cy="131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71318">
            <a:off x="1515727" y="2188234"/>
            <a:ext cx="2651671" cy="131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Dolphins that only click </a:t>
            </a:r>
            <a:r>
              <a:rPr lang="en"/>
              <a:t>(N. Atlantic)</a:t>
            </a:r>
            <a:r>
              <a:rPr lang="en"/>
              <a:t>- Risso’s 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11700" y="2668800"/>
            <a:ext cx="85206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9900"/>
                </a:solidFill>
              </a:rPr>
              <a:t>Spectral banding in clicks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75" y="3088325"/>
            <a:ext cx="82010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500975" y="4686475"/>
            <a:ext cx="412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Soldevilla et al. 2017</a:t>
            </a:r>
            <a:endParaRPr sz="8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823" y="1017724"/>
            <a:ext cx="2722377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2232350" y="1438150"/>
            <a:ext cx="2447100" cy="1051800"/>
          </a:xfrm>
          <a:prstGeom prst="horizont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spectral banding in bottlenose + common dolphins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Dolphin whistle overview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42925" y="1791575"/>
            <a:ext cx="4734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5A6BD"/>
                </a:solidFill>
              </a:rPr>
              <a:t>Whistles</a:t>
            </a:r>
            <a:endParaRPr b="1">
              <a:solidFill>
                <a:srgbClr val="D5A6B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Continuous tonal sounds, few/no harmonics (Nemiroff &amp; Whitehead 2009)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Burst pulses</a:t>
            </a: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Series of rapid clicks that sound tonal (e.g. squawks)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966"/>
                </a:solidFill>
              </a:rPr>
              <a:t>Pulsed calls</a:t>
            </a:r>
            <a:endParaRPr b="1">
              <a:solidFill>
                <a:srgbClr val="FFD9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Broadband with tonals (Nemiroff &amp; Whitehead 2009)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Species that can biphonate: belugas, narwhals, “blackfish”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Signature whistles</a:t>
            </a:r>
            <a:endParaRPr b="1"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Stereotyped whistles often repeated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Reported species (N. Atlantic): bottlenose dolphins, Atlantic spotted dolphins, common dolphins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1117" r="0" t="0"/>
          <a:stretch/>
        </p:blipFill>
        <p:spPr>
          <a:xfrm>
            <a:off x="5862948" y="4149850"/>
            <a:ext cx="3231025" cy="9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6099525" y="2631788"/>
            <a:ext cx="2962200" cy="11949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5974275" y="4024075"/>
            <a:ext cx="16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Cones et al. 2022</a:t>
            </a:r>
            <a:endParaRPr sz="800"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103065" y="2655170"/>
            <a:ext cx="2955124" cy="1273935"/>
            <a:chOff x="5049500" y="1743625"/>
            <a:chExt cx="3782800" cy="1689793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9500" y="1743625"/>
              <a:ext cx="3782800" cy="156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5049517" y="3025118"/>
              <a:ext cx="19347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Nemiroff &amp; Whitehead 2009</a:t>
              </a:r>
              <a:endParaRPr sz="800"/>
            </a:p>
          </p:txBody>
        </p:sp>
      </p:grpSp>
      <p:sp>
        <p:nvSpPr>
          <p:cNvPr id="224" name="Google Shape;224;p23"/>
          <p:cNvSpPr/>
          <p:nvPr/>
        </p:nvSpPr>
        <p:spPr>
          <a:xfrm>
            <a:off x="5831275" y="4099775"/>
            <a:ext cx="3266100" cy="993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400" y="742051"/>
            <a:ext cx="4679325" cy="1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 title="Tutr_multisound_NOAA_PAGroup_03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450" y="7420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/>
          <p:nvPr/>
        </p:nvSpPr>
        <p:spPr>
          <a:xfrm>
            <a:off x="4643550" y="729800"/>
            <a:ext cx="1123200" cy="1402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5952900" y="1159100"/>
            <a:ext cx="3063900" cy="973200"/>
          </a:xfrm>
          <a:prstGeom prst="rect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“blackfish”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093850" cy="16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650" y="1207900"/>
            <a:ext cx="2745350" cy="14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6246250" y="2454150"/>
            <a:ext cx="27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Photo credit: Cascadia Research/Robin Baird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8000"/>
            <a:ext cx="6093850" cy="165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250" y="2842601"/>
            <a:ext cx="2804751" cy="175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N. Atlantic Dolphins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4978" l="0" r="0" t="18434"/>
          <a:stretch/>
        </p:blipFill>
        <p:spPr>
          <a:xfrm>
            <a:off x="150313" y="1774425"/>
            <a:ext cx="7068974" cy="29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107450" y="1088275"/>
            <a:ext cx="71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\\stellwagen.nefsc.noaa.gov\stellwagen\OUTREACH\PICTURES_AND_SOUNDS\SOUND_AND_PHOTO_LIBRARY_2020\Cetaceans</a:t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2497075" y="2082075"/>
            <a:ext cx="3040800" cy="1652700"/>
          </a:xfrm>
          <a:prstGeom prst="horizont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Discriminating between dolphin species remains a challenge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Odontocete team</a:t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5" y="1855925"/>
            <a:ext cx="1307700" cy="130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350" y="1855925"/>
            <a:ext cx="1305600" cy="130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238" y="1855925"/>
            <a:ext cx="1307700" cy="13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65675" y="3161525"/>
            <a:ext cx="20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Annamaria DeAngelis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Team Lead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660450" y="3161525"/>
            <a:ext cx="342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Annabel Westell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Sperm whale + coding extraordinaire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460900" y="3161525"/>
            <a:ext cx="269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Amanda Holdman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Resident harbor porpoise + statistical wizard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311700" y="1152475"/>
            <a:ext cx="85206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Mellinger, D. K., Stafford, K. M., Moore, S. E., Dziak, R. P., &amp; Matsumoto, H. (2007). An overview of fixed passive acoustic observation methods for cetaceans.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Oceanography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20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(4), 36-45.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Pace, D. S., Lanfredi, C., Airoldi, S., Giacomini, G., Silvestri, M., Pavan, G., &amp; Ardizzone, D. (2021). Trumpet sounds emitted by male sperm whales in the Mediterranean Sea.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Scientific Reports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(1), 1-16.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Cholewiak, D., DeAngelis, A. I., Palka, D., Corkeron, P. J., &amp; Van Parijs, S. M. (2017). Beaked whales demonstrate a marked acoustic response to the use of shipboard echosounders.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Royal Society open science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4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(12), 170940.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Malinka, C. E., Tønnesen, P., Dunn, C. A., Claridge, D. E., Gridley, T., Elwen, S. H., &amp; Teglberg Madsen, P. (2021). Echolocation click parameters and biosonar behaviour of the dwarf sperm whale (Kogia sima).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Journal of Experimental Biology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224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(6), jeb240689.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Madsen, P., Wahlberg, M., &amp; Møhl, B. (2002). Male sperm whale (Physeter macrocephalus) acoustics in a high-latitude habitat: implications for echolocation and communication.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Behavioral Ecology and Sociobiology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53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31-41.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Nemiroff, L. (2009). Structural Variation and Communicative Functions of Long-finned Pilot Whale (Globicephala Melas) Pulsed Calls and Complex Whistles.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Cones, Seth, Molly Dent, Sam Walkes, Alessandro Bocconcelli, Christianna DeWind, Kayla Arjasbi, Kathryn Rose, Tammy Silva, and Laela Sayigh. "Probable signature whistle production in Atlantic white-sided (Lagenorhynchus acutus) and short-beaked common (Delphinus delphis) dolphins near Cape Cod, Massachusetts."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Soldevilla, M. S., Baumann-Pickering, S., Cholewiak, D., Hodge, L. E., Oleson, E. M., &amp; Rankin, S. (2017). Geographic variation in Risso's dolphin echolocation click spectra.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The Journal of the Acoustical Society of America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142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(2), 599-617.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McAlpine, D. F. (2018). Pygmy and dwarf sperm whales: Kogia breviceps and K. sima.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Encyclopedia of marine mammals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786-788). Academic Press.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the odontoceti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13171"/>
          <a:stretch/>
        </p:blipFill>
        <p:spPr>
          <a:xfrm>
            <a:off x="153925" y="1105275"/>
            <a:ext cx="3648075" cy="31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53925" y="4069150"/>
            <a:ext cx="36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https://endangerednarwhals.org/evolutionary-history/</a:t>
            </a: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1130475" y="2067775"/>
            <a:ext cx="2597400" cy="50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3784850" y="239975"/>
            <a:ext cx="5231200" cy="4982225"/>
            <a:chOff x="3784850" y="239975"/>
            <a:chExt cx="5231200" cy="4982225"/>
          </a:xfrm>
        </p:grpSpPr>
        <p:cxnSp>
          <p:nvCxnSpPr>
            <p:cNvPr id="69" name="Google Shape;69;p14"/>
            <p:cNvCxnSpPr>
              <a:endCxn id="70" idx="1"/>
            </p:cNvCxnSpPr>
            <p:nvPr/>
          </p:nvCxnSpPr>
          <p:spPr>
            <a:xfrm flipH="1" rot="10800000">
              <a:off x="3784850" y="1283237"/>
              <a:ext cx="1333200" cy="1571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>
              <a:endCxn id="72" idx="1"/>
            </p:cNvCxnSpPr>
            <p:nvPr/>
          </p:nvCxnSpPr>
          <p:spPr>
            <a:xfrm>
              <a:off x="3806425" y="2861846"/>
              <a:ext cx="1520100" cy="948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0" name="Google Shape;7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8050" y="239975"/>
              <a:ext cx="2072625" cy="2086525"/>
            </a:xfrm>
            <a:prstGeom prst="rect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2" name="Google Shape;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6525" y="2522400"/>
              <a:ext cx="1655674" cy="2575493"/>
            </a:xfrm>
            <a:prstGeom prst="rect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3" name="Google Shape;73;p14"/>
            <p:cNvSpPr txBox="1"/>
            <p:nvPr/>
          </p:nvSpPr>
          <p:spPr>
            <a:xfrm>
              <a:off x="6943350" y="4945300"/>
              <a:ext cx="207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</a:rPr>
                <a:t>https://www.pinterest.com/pin/234820568049824789/</a:t>
              </a:r>
              <a:endParaRPr sz="600">
                <a:solidFill>
                  <a:schemeClr val="lt2"/>
                </a:solidFill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6415900" y="2245500"/>
              <a:ext cx="207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</a:rPr>
                <a:t>https://whale-tales.org/the-naming-of-things-blackfish/</a:t>
              </a:r>
              <a:endParaRPr sz="600">
                <a:solidFill>
                  <a:schemeClr val="lt2"/>
                </a:solidFill>
              </a:endParaRPr>
            </a:p>
          </p:txBody>
        </p:sp>
      </p:grpSp>
      <p:sp>
        <p:nvSpPr>
          <p:cNvPr id="75" name="Google Shape;75;p14"/>
          <p:cNvSpPr/>
          <p:nvPr/>
        </p:nvSpPr>
        <p:spPr>
          <a:xfrm>
            <a:off x="1781575" y="3322025"/>
            <a:ext cx="2003400" cy="8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4"/>
          <p:cNvGrpSpPr/>
          <p:nvPr/>
        </p:nvGrpSpPr>
        <p:grpSpPr>
          <a:xfrm>
            <a:off x="1781575" y="3322025"/>
            <a:ext cx="2540125" cy="1054925"/>
            <a:chOff x="1781575" y="3322025"/>
            <a:chExt cx="2540125" cy="1054925"/>
          </a:xfrm>
        </p:grpSpPr>
        <p:grpSp>
          <p:nvGrpSpPr>
            <p:cNvPr id="77" name="Google Shape;77;p14"/>
            <p:cNvGrpSpPr/>
            <p:nvPr/>
          </p:nvGrpSpPr>
          <p:grpSpPr>
            <a:xfrm>
              <a:off x="2314498" y="3322025"/>
              <a:ext cx="2007202" cy="1054925"/>
              <a:chOff x="2314498" y="3322025"/>
              <a:chExt cx="2007202" cy="1054925"/>
            </a:xfrm>
          </p:grpSpPr>
          <p:pic>
            <p:nvPicPr>
              <p:cNvPr id="78" name="Google Shape;78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314498" y="3322025"/>
                <a:ext cx="1413369" cy="943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" name="Google Shape;79;p14"/>
              <p:cNvSpPr txBox="1"/>
              <p:nvPr/>
            </p:nvSpPr>
            <p:spPr>
              <a:xfrm>
                <a:off x="2869100" y="4069150"/>
                <a:ext cx="1452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McAlpine 2018</a:t>
                </a:r>
                <a:endParaRPr sz="800"/>
              </a:p>
            </p:txBody>
          </p:sp>
        </p:grpSp>
        <p:sp>
          <p:nvSpPr>
            <p:cNvPr id="80" name="Google Shape;80;p14"/>
            <p:cNvSpPr txBox="1"/>
            <p:nvPr/>
          </p:nvSpPr>
          <p:spPr>
            <a:xfrm>
              <a:off x="1781575" y="3591775"/>
              <a:ext cx="937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Kogiidae</a:t>
              </a:r>
              <a:endParaRPr sz="13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the odontoceti</a:t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4380525" y="1076375"/>
            <a:ext cx="4868175" cy="3972800"/>
            <a:chOff x="4380525" y="1076375"/>
            <a:chExt cx="4868175" cy="3972800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413375" y="1076375"/>
              <a:ext cx="4835325" cy="3879300"/>
              <a:chOff x="4413375" y="1076375"/>
              <a:chExt cx="4835325" cy="3879300"/>
            </a:xfrm>
          </p:grpSpPr>
          <p:pic>
            <p:nvPicPr>
              <p:cNvPr id="88" name="Google Shape;8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4791062" y="698687"/>
                <a:ext cx="3879300" cy="4634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" name="Google Shape;89;p15"/>
              <p:cNvSpPr txBox="1"/>
              <p:nvPr/>
            </p:nvSpPr>
            <p:spPr>
              <a:xfrm>
                <a:off x="6902900" y="3340750"/>
                <a:ext cx="2238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</a:t>
                </a:r>
                <a:endParaRPr sz="1000"/>
              </a:p>
            </p:txBody>
          </p:sp>
          <p:sp>
            <p:nvSpPr>
              <p:cNvPr id="90" name="Google Shape;90;p15"/>
              <p:cNvSpPr txBox="1"/>
              <p:nvPr/>
            </p:nvSpPr>
            <p:spPr>
              <a:xfrm>
                <a:off x="6902900" y="2781925"/>
                <a:ext cx="3276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10</a:t>
                </a:r>
                <a:endParaRPr sz="1000"/>
              </a:p>
            </p:txBody>
          </p:sp>
          <p:sp>
            <p:nvSpPr>
              <p:cNvPr id="91" name="Google Shape;91;p15"/>
              <p:cNvSpPr txBox="1"/>
              <p:nvPr/>
            </p:nvSpPr>
            <p:spPr>
              <a:xfrm>
                <a:off x="6902900" y="2183025"/>
                <a:ext cx="4164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100</a:t>
                </a:r>
                <a:endParaRPr sz="1000"/>
              </a:p>
            </p:txBody>
          </p:sp>
          <p:sp>
            <p:nvSpPr>
              <p:cNvPr id="92" name="Google Shape;92;p15"/>
              <p:cNvSpPr txBox="1"/>
              <p:nvPr/>
            </p:nvSpPr>
            <p:spPr>
              <a:xfrm>
                <a:off x="8832300" y="3340738"/>
                <a:ext cx="2238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</a:t>
                </a:r>
                <a:endParaRPr sz="1000"/>
              </a:p>
            </p:txBody>
          </p:sp>
          <p:sp>
            <p:nvSpPr>
              <p:cNvPr id="93" name="Google Shape;93;p15"/>
              <p:cNvSpPr txBox="1"/>
              <p:nvPr/>
            </p:nvSpPr>
            <p:spPr>
              <a:xfrm>
                <a:off x="8832300" y="2781913"/>
                <a:ext cx="3276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10</a:t>
                </a:r>
                <a:endParaRPr sz="1000"/>
              </a:p>
            </p:txBody>
          </p:sp>
          <p:sp>
            <p:nvSpPr>
              <p:cNvPr id="94" name="Google Shape;94;p15"/>
              <p:cNvSpPr txBox="1"/>
              <p:nvPr/>
            </p:nvSpPr>
            <p:spPr>
              <a:xfrm>
                <a:off x="8832300" y="2183013"/>
                <a:ext cx="416400" cy="3387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100</a:t>
                </a:r>
                <a:endParaRPr sz="1000"/>
              </a:p>
            </p:txBody>
          </p:sp>
        </p:grpSp>
        <p:sp>
          <p:nvSpPr>
            <p:cNvPr id="95" name="Google Shape;95;p15"/>
            <p:cNvSpPr txBox="1"/>
            <p:nvPr/>
          </p:nvSpPr>
          <p:spPr>
            <a:xfrm>
              <a:off x="4380525" y="4756675"/>
              <a:ext cx="4161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Mellinger et al. 2007</a:t>
              </a:r>
              <a:endParaRPr sz="700"/>
            </a:p>
          </p:txBody>
        </p:sp>
      </p:grpSp>
      <p:sp>
        <p:nvSpPr>
          <p:cNvPr id="96" name="Google Shape;96;p15"/>
          <p:cNvSpPr/>
          <p:nvPr/>
        </p:nvSpPr>
        <p:spPr>
          <a:xfrm>
            <a:off x="4601725" y="3613250"/>
            <a:ext cx="4446300" cy="119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601725" y="1119725"/>
            <a:ext cx="1271700" cy="26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212950" y="1840650"/>
            <a:ext cx="3915600" cy="1979400"/>
          </a:xfrm>
          <a:prstGeom prst="horizont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Working in kHz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Whistles are lower in frequency than clicks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Some species only click</a:t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895650" y="1137625"/>
            <a:ext cx="2936700" cy="1055400"/>
          </a:xfrm>
          <a:prstGeom prst="rect">
            <a:avLst/>
          </a:prstGeom>
          <a:solidFill>
            <a:srgbClr val="FFF2CC">
              <a:alpha val="3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Directionality of clicks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10354" l="0" r="0" t="0"/>
          <a:stretch/>
        </p:blipFill>
        <p:spPr>
          <a:xfrm>
            <a:off x="2795675" y="1476125"/>
            <a:ext cx="3144749" cy="20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49952" l="0" r="0" t="0"/>
          <a:stretch/>
        </p:blipFill>
        <p:spPr>
          <a:xfrm>
            <a:off x="1664500" y="3713151"/>
            <a:ext cx="5666249" cy="13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Gross click types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0550"/>
            <a:ext cx="2614400" cy="18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33" y="1360550"/>
            <a:ext cx="2538342" cy="18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275" y="1871725"/>
            <a:ext cx="3118600" cy="1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957550" y="960350"/>
            <a:ext cx="10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Impulsive</a:t>
            </a:r>
            <a:endParaRPr b="1"/>
          </a:p>
        </p:txBody>
      </p:sp>
      <p:sp>
        <p:nvSpPr>
          <p:cNvPr id="117" name="Google Shape;117;p17"/>
          <p:cNvSpPr txBox="1"/>
          <p:nvPr/>
        </p:nvSpPr>
        <p:spPr>
          <a:xfrm>
            <a:off x="3361481" y="960350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Frequency modulated</a:t>
            </a:r>
            <a:endParaRPr b="1"/>
          </a:p>
        </p:txBody>
      </p:sp>
      <p:sp>
        <p:nvSpPr>
          <p:cNvPr id="118" name="Google Shape;118;p17"/>
          <p:cNvSpPr txBox="1"/>
          <p:nvPr/>
        </p:nvSpPr>
        <p:spPr>
          <a:xfrm>
            <a:off x="6262925" y="960350"/>
            <a:ext cx="26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Narrow band high frequency</a:t>
            </a:r>
            <a:endParaRPr b="1"/>
          </a:p>
        </p:txBody>
      </p:sp>
      <p:sp>
        <p:nvSpPr>
          <p:cNvPr id="119" name="Google Shape;119;p17"/>
          <p:cNvSpPr txBox="1"/>
          <p:nvPr/>
        </p:nvSpPr>
        <p:spPr>
          <a:xfrm>
            <a:off x="311700" y="3301375"/>
            <a:ext cx="23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Sperm whales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Delphinids (on-axis)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149675" y="3301375"/>
            <a:ext cx="41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Beaked whales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i="1" lang="en">
                <a:solidFill>
                  <a:schemeClr val="accent4"/>
                </a:solidFill>
              </a:rPr>
              <a:t>Delphinids (off-axis)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552175" y="3301375"/>
            <a:ext cx="243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Kogiidae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Porpoise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988675" y="2993575"/>
            <a:ext cx="30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Malinka et al. 2021</a:t>
            </a:r>
            <a:endParaRPr sz="800"/>
          </a:p>
        </p:txBody>
      </p:sp>
      <p:sp>
        <p:nvSpPr>
          <p:cNvPr id="123" name="Google Shape;123;p17"/>
          <p:cNvSpPr txBox="1"/>
          <p:nvPr/>
        </p:nvSpPr>
        <p:spPr>
          <a:xfrm>
            <a:off x="3093425" y="2993575"/>
            <a:ext cx="13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Cholewiak et al. 2017</a:t>
            </a:r>
            <a:endParaRPr sz="800"/>
          </a:p>
        </p:txBody>
      </p:sp>
      <p:sp>
        <p:nvSpPr>
          <p:cNvPr id="124" name="Google Shape;124;p17"/>
          <p:cNvSpPr txBox="1"/>
          <p:nvPr/>
        </p:nvSpPr>
        <p:spPr>
          <a:xfrm>
            <a:off x="1466600" y="2993575"/>
            <a:ext cx="130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Madsen et al. 2002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137250" y="1423125"/>
            <a:ext cx="8799000" cy="278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276450" y="24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Discriminating between clicking species based on click interval</a:t>
            </a:r>
            <a:endParaRPr/>
          </a:p>
        </p:txBody>
      </p:sp>
      <p:cxnSp>
        <p:nvCxnSpPr>
          <p:cNvPr id="131" name="Google Shape;131;p18"/>
          <p:cNvCxnSpPr/>
          <p:nvPr/>
        </p:nvCxnSpPr>
        <p:spPr>
          <a:xfrm>
            <a:off x="252000" y="2391150"/>
            <a:ext cx="8648100" cy="5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" name="Google Shape;132;p18"/>
          <p:cNvGrpSpPr/>
          <p:nvPr/>
        </p:nvGrpSpPr>
        <p:grpSpPr>
          <a:xfrm>
            <a:off x="130050" y="2152750"/>
            <a:ext cx="274500" cy="851650"/>
            <a:chOff x="130050" y="2152750"/>
            <a:chExt cx="274500" cy="851650"/>
          </a:xfrm>
        </p:grpSpPr>
        <p:cxnSp>
          <p:nvCxnSpPr>
            <p:cNvPr id="133" name="Google Shape;133;p18"/>
            <p:cNvCxnSpPr/>
            <p:nvPr/>
          </p:nvCxnSpPr>
          <p:spPr>
            <a:xfrm>
              <a:off x="267300" y="2152750"/>
              <a:ext cx="0" cy="4839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18"/>
            <p:cNvSpPr txBox="1"/>
            <p:nvPr/>
          </p:nvSpPr>
          <p:spPr>
            <a:xfrm>
              <a:off x="130050" y="2604200"/>
              <a:ext cx="27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</a:t>
              </a:r>
              <a:endParaRPr b="1"/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1767300" y="2152750"/>
            <a:ext cx="468900" cy="851650"/>
            <a:chOff x="1767300" y="2152750"/>
            <a:chExt cx="468900" cy="851650"/>
          </a:xfrm>
        </p:grpSpPr>
        <p:cxnSp>
          <p:nvCxnSpPr>
            <p:cNvPr id="136" name="Google Shape;136;p18"/>
            <p:cNvCxnSpPr/>
            <p:nvPr/>
          </p:nvCxnSpPr>
          <p:spPr>
            <a:xfrm>
              <a:off x="2001750" y="2152750"/>
              <a:ext cx="0" cy="4839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" name="Google Shape;137;p18"/>
            <p:cNvSpPr txBox="1"/>
            <p:nvPr/>
          </p:nvSpPr>
          <p:spPr>
            <a:xfrm>
              <a:off x="1767300" y="2604200"/>
              <a:ext cx="46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0.2</a:t>
              </a:r>
              <a:endParaRPr b="1"/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4830975" y="2152750"/>
            <a:ext cx="468900" cy="851650"/>
            <a:chOff x="4830975" y="2152750"/>
            <a:chExt cx="468900" cy="851650"/>
          </a:xfrm>
        </p:grpSpPr>
        <p:cxnSp>
          <p:nvCxnSpPr>
            <p:cNvPr id="139" name="Google Shape;139;p18"/>
            <p:cNvCxnSpPr/>
            <p:nvPr/>
          </p:nvCxnSpPr>
          <p:spPr>
            <a:xfrm>
              <a:off x="5065425" y="2152750"/>
              <a:ext cx="0" cy="4839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18"/>
            <p:cNvSpPr txBox="1"/>
            <p:nvPr/>
          </p:nvSpPr>
          <p:spPr>
            <a:xfrm>
              <a:off x="4830975" y="2604200"/>
              <a:ext cx="46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0.5</a:t>
              </a:r>
              <a:endParaRPr b="1"/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7800750" y="2152750"/>
            <a:ext cx="468900" cy="851650"/>
            <a:chOff x="7800750" y="2152750"/>
            <a:chExt cx="468900" cy="851650"/>
          </a:xfrm>
        </p:grpSpPr>
        <p:cxnSp>
          <p:nvCxnSpPr>
            <p:cNvPr id="142" name="Google Shape;142;p18"/>
            <p:cNvCxnSpPr/>
            <p:nvPr/>
          </p:nvCxnSpPr>
          <p:spPr>
            <a:xfrm>
              <a:off x="7999075" y="2152750"/>
              <a:ext cx="0" cy="4839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Google Shape;143;p18"/>
            <p:cNvSpPr txBox="1"/>
            <p:nvPr/>
          </p:nvSpPr>
          <p:spPr>
            <a:xfrm>
              <a:off x="7800750" y="2604200"/>
              <a:ext cx="46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1+</a:t>
              </a:r>
              <a:endParaRPr b="1"/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332300" y="1950475"/>
            <a:ext cx="1632600" cy="20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Delphinidae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239100" y="3836875"/>
            <a:ext cx="26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Inter-click-interval (seconds)</a:t>
            </a:r>
            <a:endParaRPr b="1"/>
          </a:p>
        </p:txBody>
      </p:sp>
      <p:sp>
        <p:nvSpPr>
          <p:cNvPr id="146" name="Google Shape;146;p18"/>
          <p:cNvSpPr/>
          <p:nvPr/>
        </p:nvSpPr>
        <p:spPr>
          <a:xfrm>
            <a:off x="1964900" y="1950475"/>
            <a:ext cx="1112400" cy="202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Pilot whale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077300" y="2883775"/>
            <a:ext cx="5859000" cy="202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Sperm whale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444700" y="1748200"/>
            <a:ext cx="4356300" cy="202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Beaked whale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2059525" y="2152675"/>
            <a:ext cx="1884900" cy="202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Risso’s dolphin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332300" y="2883775"/>
            <a:ext cx="823500" cy="2022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</a:rPr>
              <a:t>Kogiidae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332300" y="3085425"/>
            <a:ext cx="642900" cy="2022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</a:rPr>
              <a:t>Porpoise</a:t>
            </a:r>
            <a:endParaRPr sz="900">
              <a:solidFill>
                <a:schemeClr val="accent6"/>
              </a:solidFill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49952" l="0" r="0" t="0"/>
          <a:stretch/>
        </p:blipFill>
        <p:spPr>
          <a:xfrm>
            <a:off x="2811850" y="4237075"/>
            <a:ext cx="3903549" cy="9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 rot="-5400000">
            <a:off x="4151400" y="3965700"/>
            <a:ext cx="274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}</a:t>
            </a: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Sperm whales (</a:t>
            </a:r>
            <a:r>
              <a:rPr i="1" lang="en"/>
              <a:t>click only</a:t>
            </a:r>
            <a:r>
              <a:rPr lang="en"/>
              <a:t>)</a:t>
            </a:r>
            <a:endParaRPr/>
          </a:p>
        </p:txBody>
      </p:sp>
      <p:grpSp>
        <p:nvGrpSpPr>
          <p:cNvPr id="159" name="Google Shape;159;p19"/>
          <p:cNvGrpSpPr/>
          <p:nvPr/>
        </p:nvGrpSpPr>
        <p:grpSpPr>
          <a:xfrm>
            <a:off x="5215330" y="0"/>
            <a:ext cx="3886395" cy="5186825"/>
            <a:chOff x="5367730" y="0"/>
            <a:chExt cx="3886395" cy="5186825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7730" y="0"/>
              <a:ext cx="3738094" cy="509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9"/>
            <p:cNvSpPr txBox="1"/>
            <p:nvPr/>
          </p:nvSpPr>
          <p:spPr>
            <a:xfrm>
              <a:off x="8221225" y="4879025"/>
              <a:ext cx="103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Pace et al. 2021</a:t>
              </a:r>
              <a:endParaRPr sz="800"/>
            </a:p>
          </p:txBody>
        </p:sp>
      </p:grpSp>
      <p:sp>
        <p:nvSpPr>
          <p:cNvPr id="162" name="Google Shape;162;p19"/>
          <p:cNvSpPr txBox="1"/>
          <p:nvPr/>
        </p:nvSpPr>
        <p:spPr>
          <a:xfrm>
            <a:off x="65025" y="4251900"/>
            <a:ext cx="510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\\stellwagen.nefsc.noaa.gov\stellwagen\OUTREACH\PICTURES_AND_SOUNDS\SOUND_AND_PHOTO_LIBRARY_2020\Cetaceans\Sperm_Whale_Phma\Phma_Sounds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75" y="1325525"/>
            <a:ext cx="3287901" cy="26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565225" y="3700700"/>
            <a:ext cx="16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NEFSC Permit #</a:t>
            </a:r>
            <a:r>
              <a:rPr lang="en" sz="800">
                <a:solidFill>
                  <a:schemeClr val="dk1"/>
                </a:solidFill>
              </a:rPr>
              <a:t>775-1875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Beaked whales (</a:t>
            </a:r>
            <a:r>
              <a:rPr i="1" lang="en"/>
              <a:t>click only)</a:t>
            </a:r>
            <a:endParaRPr i="1"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6566948" y="43369"/>
            <a:ext cx="2434578" cy="4977793"/>
            <a:chOff x="7180675" y="401675"/>
            <a:chExt cx="1871025" cy="4597574"/>
          </a:xfrm>
        </p:grpSpPr>
        <p:sp>
          <p:nvSpPr>
            <p:cNvPr id="171" name="Google Shape;171;p20"/>
            <p:cNvSpPr/>
            <p:nvPr/>
          </p:nvSpPr>
          <p:spPr>
            <a:xfrm>
              <a:off x="8264275" y="411775"/>
              <a:ext cx="780300" cy="45873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0"/>
            <p:cNvPicPr preferRelativeResize="0"/>
            <p:nvPr/>
          </p:nvPicPr>
          <p:blipFill rotWithShape="1">
            <a:blip r:embed="rId3">
              <a:alphaModFix/>
            </a:blip>
            <a:srcRect b="0" l="37457" r="0" t="0"/>
            <a:stretch/>
          </p:blipFill>
          <p:spPr>
            <a:xfrm>
              <a:off x="7180675" y="401675"/>
              <a:ext cx="1871025" cy="4597574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49" y="1495350"/>
            <a:ext cx="2063175" cy="14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387894" y="1095150"/>
            <a:ext cx="20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Frequency modulated</a:t>
            </a:r>
            <a:endParaRPr b="1"/>
          </a:p>
        </p:txBody>
      </p:sp>
      <p:sp>
        <p:nvSpPr>
          <p:cNvPr id="175" name="Google Shape;175;p20"/>
          <p:cNvSpPr txBox="1"/>
          <p:nvPr/>
        </p:nvSpPr>
        <p:spPr>
          <a:xfrm>
            <a:off x="311700" y="2786100"/>
            <a:ext cx="412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Cholewiak et al. 2017</a:t>
            </a:r>
            <a:endParaRPr sz="8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46300"/>
            <a:ext cx="3088461" cy="17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6">
            <a:alphaModFix/>
          </a:blip>
          <a:srcRect b="49952" l="0" r="0" t="0"/>
          <a:stretch/>
        </p:blipFill>
        <p:spPr>
          <a:xfrm>
            <a:off x="2879875" y="1891286"/>
            <a:ext cx="3384249" cy="793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0"/>
          <p:cNvCxnSpPr/>
          <p:nvPr/>
        </p:nvCxnSpPr>
        <p:spPr>
          <a:xfrm flipH="1" rot="10800000">
            <a:off x="4335875" y="50200"/>
            <a:ext cx="2232300" cy="1838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0"/>
          <p:cNvCxnSpPr>
            <a:stCxn id="180" idx="2"/>
          </p:cNvCxnSpPr>
          <p:nvPr/>
        </p:nvCxnSpPr>
        <p:spPr>
          <a:xfrm>
            <a:off x="4344925" y="2382450"/>
            <a:ext cx="2223300" cy="264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0"/>
          <p:cNvSpPr/>
          <p:nvPr/>
        </p:nvSpPr>
        <p:spPr>
          <a:xfrm>
            <a:off x="4257175" y="1881750"/>
            <a:ext cx="175500" cy="500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Kogiidae + porpoise </a:t>
            </a:r>
            <a:r>
              <a:rPr i="1" lang="en"/>
              <a:t>(</a:t>
            </a:r>
            <a:r>
              <a:rPr i="1" lang="en"/>
              <a:t>click only)</a:t>
            </a:r>
            <a:endParaRPr i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63850"/>
            <a:ext cx="3118600" cy="1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549350" y="1152475"/>
            <a:ext cx="26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Narrow band high frequency</a:t>
            </a:r>
            <a:endParaRPr b="1"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75" y="305250"/>
            <a:ext cx="3048951" cy="4664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1"/>
          <p:cNvCxnSpPr/>
          <p:nvPr/>
        </p:nvCxnSpPr>
        <p:spPr>
          <a:xfrm flipH="1">
            <a:off x="7548950" y="1741000"/>
            <a:ext cx="1040400" cy="325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/>
          <p:nvPr/>
        </p:nvCxnSpPr>
        <p:spPr>
          <a:xfrm flipH="1">
            <a:off x="7144550" y="2063850"/>
            <a:ext cx="404400" cy="75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 flipH="1">
            <a:off x="6429350" y="2817450"/>
            <a:ext cx="715200" cy="722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/>
          <p:nvPr/>
        </p:nvCxnSpPr>
        <p:spPr>
          <a:xfrm flipH="1">
            <a:off x="6285075" y="3525325"/>
            <a:ext cx="144300" cy="1437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1"/>
          <p:cNvSpPr txBox="1"/>
          <p:nvPr/>
        </p:nvSpPr>
        <p:spPr>
          <a:xfrm>
            <a:off x="7260125" y="3243575"/>
            <a:ext cx="10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Kogiidae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7304175" y="1552675"/>
            <a:ext cx="10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Porpoise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271900" y="3158125"/>
            <a:ext cx="30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Malinka et al. 2021</a:t>
            </a:r>
            <a:endParaRPr sz="800"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38" y="3596650"/>
            <a:ext cx="2516125" cy="15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822825" y="3567575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Harbor porpoise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6">
            <a:alphaModFix/>
          </a:blip>
          <a:srcRect b="7354" l="77774" r="0" t="59259"/>
          <a:stretch/>
        </p:blipFill>
        <p:spPr>
          <a:xfrm>
            <a:off x="3725175" y="1737128"/>
            <a:ext cx="1760101" cy="165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8063" y="4165450"/>
            <a:ext cx="1906700" cy="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384275" y="4900100"/>
            <a:ext cx="412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Photo credit: NEFSC/AMAPPS/Mike Force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430300" y="4093775"/>
            <a:ext cx="18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Pygmy sperm whale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